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AB798DD-4D36-460E-92A5-EA5FD078048C}" type="datetimeFigureOut">
              <a:rPr lang="de-DE" smtClean="0"/>
              <a:t>20.01.2026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F57F8AE-CA67-4D63-8079-5438345AA7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08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Informationsstand 19.01.2026   Umsetzung Anspruch auf Ganztagesbetreuung   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Informationsstand 19.01.2026			Umsetzung Anspruch auf Ganztagesbetreuung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Informationsstand 19.01.2026   Umsetzung Anspruch auf Ganztagesbetreuung   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Informationsstand 19.01.2026			Umsetzung Anspruch auf Ganztagesbetreuung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7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Informationsstand 19.01.2026   Umsetzung Anspruch auf Ganztagesbetreuung   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Informationsstand 19.01.2026			Umsetzung Anspruch auf Ganztagesbetreuung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9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Informationsstand 19.01.2026   Umsetzung Anspruch auf Ganztagesbetreuung   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Informationsstand 19.01.2026			Umsetzung Anspruch auf Ganztagesbetreuung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Informationsstand 19.01.2026   Umsetzung Anspruch auf Ganztagesbetreuung   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Informationsstand 19.01.2026			Umsetzung Anspruch auf Ganztagesbetreuung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7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Informationsstand 19.01.2026   Umsetzung Anspruch auf Ganztagesbetreuung   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Informationsstand 19.01.2026			Umsetzung Anspruch auf Ganztagesbetreuung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8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Informationsstand 19.01.2026   Umsetzung Anspruch auf Ganztagesbetreuung   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Informationsstand 19.01.2026			Umsetzung Anspruch auf Ganztagesbetreuung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Informationsstand 19.01.2026   Umsetzung Anspruch auf Ganztagesbetreuung   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Informationsstand 19.01.2026			Umsetzung Anspruch auf Ganztagesbetreuung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5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" y="968981"/>
            <a:ext cx="11155680" cy="8503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Verbindliche</a:t>
            </a:r>
            <a:r>
              <a:rPr lang="en-US" dirty="0"/>
              <a:t> </a:t>
            </a:r>
            <a:r>
              <a:rPr lang="en-US" dirty="0" err="1"/>
              <a:t>Informationen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806" y="5759777"/>
            <a:ext cx="11297082" cy="1098223"/>
          </a:xfrm>
        </p:spPr>
        <p:txBody>
          <a:bodyPr/>
          <a:lstStyle>
            <a:lvl1pPr>
              <a:defRPr/>
            </a:lvl1pPr>
          </a:lstStyle>
          <a:p>
            <a:r>
              <a:rPr lang="de-DE" sz="1200"/>
              <a:t>Informationsstand 19.01.2026   Umsetzung Anspruch auf Ganztagesbetreuung   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67D506D-8060-B366-FD3F-A8C403A77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882" y="5759777"/>
            <a:ext cx="1215538" cy="9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4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42D12-210A-A194-4459-390EEB08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99B9F8-783C-405B-43C6-9156A515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Informationsstand 19.01.2026   Umsetzung Anspruch auf Ganztagesbetreuung   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F14B8A-F24F-454B-F95C-578C02EE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Informationsstand 19.01.2026			Umsetzung Anspruch auf Ganztagesbetreuung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8A5316-8FDF-F866-8F14-437CD479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0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Informationsstand 19.01.2026   Umsetzung Anspruch auf Ganztagesbetreuung   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Informationsstand 19.01.2026			Umsetzung Anspruch auf Ganztagesbetreuung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0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Informationsstand 19.01.2026   Umsetzung Anspruch auf Ganztagesbetreuung   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Informationsstand 19.01.2026			Umsetzung Anspruch auf Ganztagesbetreuung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0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Informationsstand 19.01.2026   Umsetzung Anspruch auf Ganztagesbetreuung   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Informationsstand 19.01.2026			Umsetzung Anspruch auf Ganztagesbetreuung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2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74" r:id="rId7"/>
    <p:sldLayoutId id="2147483662" r:id="rId8"/>
    <p:sldLayoutId id="2147483663" r:id="rId9"/>
    <p:sldLayoutId id="2147483664" r:id="rId10"/>
    <p:sldLayoutId id="2147483665" r:id="rId11"/>
    <p:sldLayoutId id="2147483667" r:id="rId12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zungskalender.karlsruhe.de/db/ratsinformation/termin-10463" TargetMode="External"/><Relationship Id="rId2" Type="http://schemas.openxmlformats.org/officeDocument/2006/relationships/hyperlink" Target="https://www.grundschule-hagsfeld.de/kooperationen/kindergarten-schulanmeldun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Eine farbige Glühbirne mit Geschäftssymbolen">
            <a:extLst>
              <a:ext uri="{FF2B5EF4-FFF2-40B4-BE49-F238E27FC236}">
                <a16:creationId xmlns:a16="http://schemas.microsoft.com/office/drawing/2014/main" id="{3B28F95F-52B7-9C80-CEA1-3AC902AC4F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1465" b="8178"/>
          <a:stretch>
            <a:fillRect/>
          </a:stretch>
        </p:blipFill>
        <p:spPr>
          <a:xfrm>
            <a:off x="0" y="-3"/>
            <a:ext cx="12192001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E199BF-1782-125C-BD59-2085E13C4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69" y="978408"/>
            <a:ext cx="10318743" cy="2450592"/>
          </a:xfrm>
        </p:spPr>
        <p:txBody>
          <a:bodyPr anchor="t">
            <a:normAutofit fontScale="90000"/>
          </a:bodyPr>
          <a:lstStyle/>
          <a:p>
            <a:r>
              <a:rPr lang="de-DE" sz="6000" dirty="0">
                <a:solidFill>
                  <a:srgbClr val="FFFFFF"/>
                </a:solidFill>
              </a:rPr>
              <a:t>Aktueller Planungsstand rund um die Ganztagsbetreuung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AABC0C3-48C2-120A-4ABF-74E3CFFD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0830"/>
            <a:ext cx="9537192" cy="365125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Informationsstand 19.01.2026			Umsetzung Anspruch auf Ganztagesbetreuung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09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8965-AE02-1AF2-FF40-2041171A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Grundlagen des Ganztagsförderungskonzepts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89E566-0E10-DF87-CCD5-DB53EF5DD70D}"/>
              </a:ext>
            </a:extLst>
          </p:cNvPr>
          <p:cNvSpPr txBox="1"/>
          <p:nvPr/>
        </p:nvSpPr>
        <p:spPr>
          <a:xfrm>
            <a:off x="1036320" y="2212848"/>
            <a:ext cx="1070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Stufenweise Einführung des Rechtsanspruchs ab Schuljahr 26 /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Betreuungsanspruch: bis zu 9 Stunden an allen 5 Werktagen (Unterricht zählt dazu)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Rechtsanspruch muss nicht an jeder Schule erfüllt werden und somit nicht im Schulbezirk jedes Kindes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Schließzeit von 4 Wochen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D785AD8-4003-3200-D013-467E173A4E01}"/>
              </a:ext>
            </a:extLst>
          </p:cNvPr>
          <p:cNvSpPr txBox="1"/>
          <p:nvPr/>
        </p:nvSpPr>
        <p:spPr>
          <a:xfrm>
            <a:off x="1300734" y="5565853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Informationsstand 19.01.2026			Umsetzung Anspruch auf Ganztagesbetreuung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8CDAA158-3E54-A6B2-B410-5647101737F1}"/>
              </a:ext>
            </a:extLst>
          </p:cNvPr>
          <p:cNvSpPr txBox="1">
            <a:spLocks/>
          </p:cNvSpPr>
          <p:nvPr/>
        </p:nvSpPr>
        <p:spPr>
          <a:xfrm>
            <a:off x="512064" y="6415966"/>
            <a:ext cx="953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Informationsstand 19.01.2026			Umsetzung Anspruch auf Ganztagesbetreuung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17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85CA0-7387-F886-F6F1-392D8B5FF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B9512-1AEE-2371-CA38-12F0913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Grundsätzliches: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9EF238-4339-2E19-BA81-C0EB1A5AF2DC}"/>
              </a:ext>
            </a:extLst>
          </p:cNvPr>
          <p:cNvSpPr txBox="1"/>
          <p:nvPr/>
        </p:nvSpPr>
        <p:spPr>
          <a:xfrm>
            <a:off x="1036320" y="2212848"/>
            <a:ext cx="10704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Schul- und Sportamt verantwortlich für die Umsetzung, nicht die Schulen oder bisherige Träger.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Verschiedene Module: 	Modul Ankommen</a:t>
            </a:r>
          </a:p>
          <a:p>
            <a:r>
              <a:rPr lang="de-DE" dirty="0"/>
              <a:t>			Modul Mittag</a:t>
            </a:r>
          </a:p>
          <a:p>
            <a:r>
              <a:rPr lang="de-DE" dirty="0"/>
              <a:t>			Modul Mittag mit Mittagessen</a:t>
            </a:r>
          </a:p>
          <a:p>
            <a:r>
              <a:rPr lang="de-DE" dirty="0"/>
              <a:t>			Modul Nachmittag 1</a:t>
            </a:r>
          </a:p>
          <a:p>
            <a:r>
              <a:rPr lang="de-DE" dirty="0"/>
              <a:t>			Modul Nachmittag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Voraussichtlich jedes Modul 50 Euro, zusätzlich 77 Euro für das Mittagessen, 100 Euro pro Ferienwoche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vom Gemeinderat verabschiedeten Schließzeiten für die Ferienbetreuung ab dem Schuljahr 2026/27 zu:</a:t>
            </a:r>
          </a:p>
          <a:p>
            <a:r>
              <a:rPr lang="de-DE" dirty="0"/>
              <a:t>	Weihnachtsferienwoche 1 (die Tage vom 24.12. bis einschließlich mindestens 01.01.)</a:t>
            </a:r>
          </a:p>
          <a:p>
            <a:r>
              <a:rPr lang="de-DE" dirty="0"/>
              <a:t>	Sommerferienwoche 3, Sommerferienwoche 4, Sommerferienwoche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Kinder Klassen 2-4</a:t>
            </a:r>
            <a:r>
              <a:rPr lang="de-DE" dirty="0"/>
              <a:t>: bestehende Betreuungsangebote bleiben bestehen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Es wird 2 Systeme (Kinder im alten System + Kinder mit Rechtsanspruch) nebeneinander geben, keine Gleichbehandlung.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115BACE6-FAED-A03D-E25D-C371E34F1699}"/>
              </a:ext>
            </a:extLst>
          </p:cNvPr>
          <p:cNvSpPr/>
          <p:nvPr/>
        </p:nvSpPr>
        <p:spPr>
          <a:xfrm>
            <a:off x="1435608" y="5330952"/>
            <a:ext cx="310896" cy="20116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Fußzeilenplatzhalter 6">
            <a:extLst>
              <a:ext uri="{FF2B5EF4-FFF2-40B4-BE49-F238E27FC236}">
                <a16:creationId xmlns:a16="http://schemas.microsoft.com/office/drawing/2014/main" id="{41D1D61E-C229-BAAB-CE64-5A55882DD147}"/>
              </a:ext>
            </a:extLst>
          </p:cNvPr>
          <p:cNvSpPr txBox="1">
            <a:spLocks/>
          </p:cNvSpPr>
          <p:nvPr/>
        </p:nvSpPr>
        <p:spPr>
          <a:xfrm>
            <a:off x="356616" y="6492875"/>
            <a:ext cx="953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Informationsstand 19.01.2026			Umsetzung Anspruch auf Ganztagesbetreuung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41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E7752-CAE2-E1A2-DEBD-EC3FCC97F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C561C-D36C-9145-6C23-12DF1A19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Wichtig für Sie als Eltern: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4FA2CB2-E235-FB9F-C5CE-CC6C2FDB300B}"/>
              </a:ext>
            </a:extLst>
          </p:cNvPr>
          <p:cNvSpPr txBox="1"/>
          <p:nvPr/>
        </p:nvSpPr>
        <p:spPr>
          <a:xfrm>
            <a:off x="1036320" y="2212848"/>
            <a:ext cx="10704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Gemeinderatssitzung am 27.01.2026, danach neue Informationen.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Anmeldung Betreuung bis spätestens </a:t>
            </a:r>
            <a:r>
              <a:rPr lang="de-DE" b="1" dirty="0"/>
              <a:t>15.03.26.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Anmeldungen nach dem 15.03. werden berücksichtigt, aber keine Garantie.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Anmeldung wahrscheinlich ab Anfang Februar (wie ist noch nicht geklärt).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zählt nicht, wer zuerst anmeldet.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Alle </a:t>
            </a:r>
            <a:r>
              <a:rPr lang="de-DE" b="1" dirty="0"/>
              <a:t>neuen Infos </a:t>
            </a:r>
            <a:r>
              <a:rPr lang="de-DE" dirty="0"/>
              <a:t>erfahren Sie bei der </a:t>
            </a:r>
            <a:r>
              <a:rPr lang="de-DE" b="1" dirty="0"/>
              <a:t>Schulanmeldung am 11.02. </a:t>
            </a:r>
            <a:r>
              <a:rPr lang="de-DE" dirty="0"/>
              <a:t>durch die bekannten Betreuungsangebote an unserer Schule. Sie werden an diesem Tag für Fragen vor Ort sein.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Alle </a:t>
            </a:r>
            <a:r>
              <a:rPr lang="de-DE" b="1" dirty="0"/>
              <a:t>neuen Infos </a:t>
            </a:r>
            <a:r>
              <a:rPr lang="de-DE" dirty="0"/>
              <a:t>stellen wir zeitnah auf unsere </a:t>
            </a:r>
            <a:r>
              <a:rPr lang="de-DE" b="1" dirty="0"/>
              <a:t>Homepage</a:t>
            </a:r>
            <a:r>
              <a:rPr lang="de-DE" dirty="0"/>
              <a:t> unter </a:t>
            </a:r>
          </a:p>
          <a:p>
            <a:r>
              <a:rPr lang="de-DE" dirty="0"/>
              <a:t>      </a:t>
            </a:r>
            <a:r>
              <a:rPr lang="de-DE" dirty="0">
                <a:hlinkClick r:id="rId2"/>
              </a:rPr>
              <a:t>https://www.grundschule-hagsfeld.de/kooperationen/kindergarten-schulanmeldung/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</a:t>
            </a:r>
            <a:r>
              <a:rPr lang="de-DE" b="1" dirty="0"/>
              <a:t>weiteren Fragen </a:t>
            </a:r>
            <a:r>
              <a:rPr lang="de-DE" dirty="0"/>
              <a:t>wenden Sie sich gerne </a:t>
            </a:r>
            <a:r>
              <a:rPr lang="de-DE" b="1" dirty="0"/>
              <a:t>per Mail </a:t>
            </a:r>
          </a:p>
          <a:p>
            <a:r>
              <a:rPr lang="de-DE" b="1" dirty="0"/>
              <a:t>     an die jeweiligen Ansprechpartner </a:t>
            </a:r>
            <a:r>
              <a:rPr lang="de-DE" dirty="0"/>
              <a:t>s. Flyer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Alle Infos der Stadt KA können Sie unter </a:t>
            </a:r>
            <a:r>
              <a:rPr lang="de-DE" dirty="0">
                <a:hlinkClick r:id="rId3"/>
              </a:rPr>
              <a:t>Karlsruhe: Ratsinformation - Haupt- und Finanzausschuss (öffentlich/nicht öffentlich)</a:t>
            </a:r>
            <a:r>
              <a:rPr lang="de-DE" dirty="0"/>
              <a:t> nachlesen.</a:t>
            </a:r>
          </a:p>
        </p:txBody>
      </p:sp>
      <p:pic>
        <p:nvPicPr>
          <p:cNvPr id="6" name="Grafik 5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C40C9224-4262-7801-EB53-161010378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158" y="3038055"/>
            <a:ext cx="1419044" cy="2430057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FCF7E58-E14B-96C2-3AF5-6653733C6E61}"/>
              </a:ext>
            </a:extLst>
          </p:cNvPr>
          <p:cNvSpPr txBox="1">
            <a:spLocks/>
          </p:cNvSpPr>
          <p:nvPr/>
        </p:nvSpPr>
        <p:spPr>
          <a:xfrm>
            <a:off x="320040" y="6425110"/>
            <a:ext cx="953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Informationsstand 19.01.2026			Umsetzung Anspruch auf Ganztagesbetreuung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890127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Breitbild</PresentationFormat>
  <Paragraphs>36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Arial</vt:lpstr>
      <vt:lpstr>Bierstadt</vt:lpstr>
      <vt:lpstr>GestaltVTI</vt:lpstr>
      <vt:lpstr>Aktueller Planungsstand rund um die Ganztagsbetreuung</vt:lpstr>
      <vt:lpstr>Grundlagen des Ganztagsförderungskonzepts</vt:lpstr>
      <vt:lpstr>Grundsätzliches:</vt:lpstr>
      <vt:lpstr>Wichtig für Sie als Eltern: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Frauke Breitmaier</dc:creator>
  <cp:lastModifiedBy>Frauke Breitmaier</cp:lastModifiedBy>
  <cp:revision>3</cp:revision>
  <cp:lastPrinted>2026-01-20T09:13:11Z</cp:lastPrinted>
  <dcterms:created xsi:type="dcterms:W3CDTF">2026-01-19T15:39:35Z</dcterms:created>
  <dcterms:modified xsi:type="dcterms:W3CDTF">2026-01-20T21:02:12Z</dcterms:modified>
</cp:coreProperties>
</file>